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A8E2"/>
    <a:srgbClr val="7F79E2"/>
    <a:srgbClr val="FD6AD0"/>
    <a:srgbClr val="FD7FCE"/>
    <a:srgbClr val="FF1493"/>
    <a:srgbClr val="837DE2"/>
    <a:srgbClr val="FDD1F6"/>
    <a:srgbClr val="A8E2CF"/>
    <a:srgbClr val="66CDAA"/>
    <a:srgbClr val="483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4"/>
    <p:restoredTop sz="94617"/>
  </p:normalViewPr>
  <p:slideViewPr>
    <p:cSldViewPr snapToGrid="0" snapToObjects="1">
      <p:cViewPr varScale="1">
        <p:scale>
          <a:sx n="143" d="100"/>
          <a:sy n="143" d="100"/>
        </p:scale>
        <p:origin x="1640" y="2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4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73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57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2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3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0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5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3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1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0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0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63C42-4802-EA4E-BE3D-EF808D103896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3F3F5-EF67-504E-88E0-0B5989CC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3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ghs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3" y="967051"/>
            <a:ext cx="1331794" cy="15631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EFAWEGFAER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71" y="1566622"/>
            <a:ext cx="1360791" cy="12669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EFAWEGFAER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31" y="2385391"/>
            <a:ext cx="1660161" cy="15456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Oval 7"/>
          <p:cNvSpPr/>
          <p:nvPr/>
        </p:nvSpPr>
        <p:spPr>
          <a:xfrm>
            <a:off x="3760942" y="1155888"/>
            <a:ext cx="473956" cy="5119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perspectiveFront">
              <a:rot lat="20012344" lon="18565075" rev="3095662"/>
            </a:camera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23846" y="2833565"/>
            <a:ext cx="304527" cy="479917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perspectiveFront">
              <a:rot lat="20012344" lon="18565075" rev="3095662"/>
            </a:camera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20006" y="2112480"/>
            <a:ext cx="409570" cy="457199"/>
          </a:xfrm>
          <a:prstGeom prst="ellipse">
            <a:avLst/>
          </a:prstGeom>
          <a:solidFill>
            <a:srgbClr val="FC02FF"/>
          </a:solidFill>
          <a:scene3d>
            <a:camera prst="perspectiveFront">
              <a:rot lat="20012344" lon="18565075" rev="3095662"/>
            </a:camera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mage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043" y="227519"/>
            <a:ext cx="4928442" cy="4766629"/>
          </a:xfrm>
          <a:prstGeom prst="rect">
            <a:avLst/>
          </a:prstGeom>
        </p:spPr>
      </p:pic>
      <p:pic>
        <p:nvPicPr>
          <p:cNvPr id="12" name="Picture 11" descr="image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058" y="5105574"/>
            <a:ext cx="3501447" cy="3386486"/>
          </a:xfrm>
          <a:prstGeom prst="rect">
            <a:avLst/>
          </a:prstGeom>
        </p:spPr>
      </p:pic>
      <p:pic>
        <p:nvPicPr>
          <p:cNvPr id="13" name="Picture 12" descr="EFAWEGFAER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6" y="4645961"/>
            <a:ext cx="1660161" cy="15456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Oval 13"/>
          <p:cNvSpPr/>
          <p:nvPr/>
        </p:nvSpPr>
        <p:spPr>
          <a:xfrm>
            <a:off x="3217086" y="4950845"/>
            <a:ext cx="473956" cy="511900"/>
          </a:xfrm>
          <a:prstGeom prst="ellipse">
            <a:avLst/>
          </a:prstGeom>
          <a:solidFill>
            <a:srgbClr val="FC0107"/>
          </a:solidFill>
          <a:scene3d>
            <a:camera prst="perspectiveFront">
              <a:rot lat="20012344" lon="18565075" rev="3095662"/>
            </a:camera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242080" y="4694895"/>
            <a:ext cx="473956" cy="511900"/>
          </a:xfrm>
          <a:prstGeom prst="ellipse">
            <a:avLst/>
          </a:prstGeom>
          <a:solidFill>
            <a:srgbClr val="FC0107"/>
          </a:solidFill>
          <a:scene3d>
            <a:camera prst="perspectiveFront">
              <a:rot lat="20012344" lon="18565075" rev="3095662"/>
            </a:camera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83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BE9B4F6-6BE8-DA49-B46B-9E0AFD53FB11}"/>
              </a:ext>
            </a:extLst>
          </p:cNvPr>
          <p:cNvGrpSpPr/>
          <p:nvPr/>
        </p:nvGrpSpPr>
        <p:grpSpPr>
          <a:xfrm>
            <a:off x="-12639" y="591442"/>
            <a:ext cx="9156639" cy="4569376"/>
            <a:chOff x="-12639" y="591442"/>
            <a:chExt cx="9156639" cy="45693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7D1DD0-73D3-544C-962A-9B3220F215C6}"/>
                </a:ext>
              </a:extLst>
            </p:cNvPr>
            <p:cNvSpPr/>
            <p:nvPr/>
          </p:nvSpPr>
          <p:spPr>
            <a:xfrm>
              <a:off x="4559361" y="591442"/>
              <a:ext cx="4572000" cy="4569376"/>
            </a:xfrm>
            <a:prstGeom prst="rect">
              <a:avLst/>
            </a:prstGeom>
            <a:solidFill>
              <a:srgbClr val="AAA8E2"/>
            </a:solidFill>
            <a:ln>
              <a:solidFill>
                <a:srgbClr val="AAA8E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1C364C9-797A-1246-AA34-C5E64A502541}"/>
                </a:ext>
              </a:extLst>
            </p:cNvPr>
            <p:cNvSpPr/>
            <p:nvPr/>
          </p:nvSpPr>
          <p:spPr>
            <a:xfrm>
              <a:off x="4572000" y="1275071"/>
              <a:ext cx="4572000" cy="1291203"/>
            </a:xfrm>
            <a:prstGeom prst="rect">
              <a:avLst/>
            </a:prstGeom>
            <a:solidFill>
              <a:srgbClr val="7F79E2"/>
            </a:solidFill>
            <a:ln>
              <a:solidFill>
                <a:srgbClr val="FF1493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1016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4F4230-9F25-8C47-9E45-C0AA21D10644}"/>
                </a:ext>
              </a:extLst>
            </p:cNvPr>
            <p:cNvSpPr/>
            <p:nvPr/>
          </p:nvSpPr>
          <p:spPr>
            <a:xfrm>
              <a:off x="-12639" y="591442"/>
              <a:ext cx="4572000" cy="4569376"/>
            </a:xfrm>
            <a:prstGeom prst="rect">
              <a:avLst/>
            </a:prstGeom>
            <a:solidFill>
              <a:srgbClr val="FDD1F6">
                <a:alpha val="95000"/>
              </a:srgbClr>
            </a:solidFill>
            <a:ln>
              <a:solidFill>
                <a:srgbClr val="FDD1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4EE43F-DF20-2D4E-B5D7-3F888D2008CB}"/>
                </a:ext>
              </a:extLst>
            </p:cNvPr>
            <p:cNvSpPr/>
            <p:nvPr/>
          </p:nvSpPr>
          <p:spPr>
            <a:xfrm>
              <a:off x="-12639" y="1255541"/>
              <a:ext cx="4572000" cy="1330262"/>
            </a:xfrm>
            <a:prstGeom prst="rect">
              <a:avLst/>
            </a:prstGeom>
            <a:solidFill>
              <a:srgbClr val="FD7FCE"/>
            </a:solidFill>
            <a:ln>
              <a:solidFill>
                <a:srgbClr val="FF1493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1016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7A9DB1E-1554-FE40-94AF-4352236D4C6B}"/>
                </a:ext>
              </a:extLst>
            </p:cNvPr>
            <p:cNvSpPr txBox="1"/>
            <p:nvPr/>
          </p:nvSpPr>
          <p:spPr>
            <a:xfrm>
              <a:off x="-12639" y="628962"/>
              <a:ext cx="457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  <a:latin typeface="+mj-lt"/>
                </a:rPr>
                <a:t>Triple Negative Breast Cancer (TNBC)</a:t>
              </a:r>
            </a:p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+mj-lt"/>
                </a:rPr>
                <a:t>An Aggressive Subtype of Breast Cancer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E215D8-6409-5147-B23D-2F5DD59D7B89}"/>
                </a:ext>
              </a:extLst>
            </p:cNvPr>
            <p:cNvGrpSpPr/>
            <p:nvPr/>
          </p:nvGrpSpPr>
          <p:grpSpPr>
            <a:xfrm>
              <a:off x="39200" y="3216101"/>
              <a:ext cx="4468323" cy="1372939"/>
              <a:chOff x="-714034" y="2936642"/>
              <a:chExt cx="4468323" cy="137293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FBDCE68-634F-8446-BF6B-052D23A90A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714034" y="2936642"/>
                <a:ext cx="1371600" cy="1372938"/>
              </a:xfrm>
              <a:prstGeom prst="ellipse">
                <a:avLst/>
              </a:prstGeom>
              <a:gradFill>
                <a:gsLst>
                  <a:gs pos="0">
                    <a:srgbClr val="FF1493"/>
                  </a:gs>
                  <a:gs pos="100000">
                    <a:srgbClr val="FDD1F6"/>
                  </a:gs>
                </a:gsLst>
              </a:gradFill>
              <a:ln>
                <a:solidFill>
                  <a:srgbClr val="FDD1F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ER</a:t>
                </a:r>
              </a:p>
              <a:p>
                <a:pPr algn="ctr"/>
                <a:r>
                  <a:rPr lang="en-US" sz="700" dirty="0"/>
                  <a:t>estrogen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A5EAFA8-4AE1-9945-92C9-9419BAA117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84027" y="2937311"/>
                <a:ext cx="1370262" cy="1371600"/>
              </a:xfrm>
              <a:prstGeom prst="ellipse">
                <a:avLst/>
              </a:prstGeom>
              <a:gradFill>
                <a:gsLst>
                  <a:gs pos="0">
                    <a:srgbClr val="FF1493"/>
                  </a:gs>
                  <a:gs pos="100000">
                    <a:srgbClr val="FDD1F6"/>
                  </a:gs>
                </a:gsLst>
              </a:gradFill>
              <a:ln>
                <a:solidFill>
                  <a:srgbClr val="FDD1F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</a:t>
                </a:r>
                <a:br>
                  <a:rPr lang="en-US" dirty="0"/>
                </a:br>
                <a:r>
                  <a:rPr lang="en-US" sz="700" dirty="0"/>
                  <a:t>progesterone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6DC116-ED8C-494B-AFA4-0917A7F37C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4996" y="2936642"/>
                <a:ext cx="1371600" cy="1372939"/>
              </a:xfrm>
              <a:prstGeom prst="ellipse">
                <a:avLst/>
              </a:prstGeom>
              <a:gradFill>
                <a:gsLst>
                  <a:gs pos="0">
                    <a:srgbClr val="FF1493"/>
                  </a:gs>
                  <a:gs pos="100000">
                    <a:srgbClr val="FDD1F6"/>
                  </a:gs>
                </a:gsLst>
              </a:gradFill>
              <a:ln>
                <a:solidFill>
                  <a:srgbClr val="FDD1F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HER2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38893F-BC67-804D-8A93-A56BF2F9B260}"/>
                </a:ext>
              </a:extLst>
            </p:cNvPr>
            <p:cNvSpPr txBox="1"/>
            <p:nvPr/>
          </p:nvSpPr>
          <p:spPr>
            <a:xfrm>
              <a:off x="965281" y="2585677"/>
              <a:ext cx="2426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Lacks these receptors so targeted therapies aren’t effective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7230ED-6032-E544-BF9E-082454AEF843}"/>
                </a:ext>
              </a:extLst>
            </p:cNvPr>
            <p:cNvSpPr txBox="1"/>
            <p:nvPr/>
          </p:nvSpPr>
          <p:spPr>
            <a:xfrm>
              <a:off x="1326304" y="1482091"/>
              <a:ext cx="1894115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20% 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of Breast Cancers are TNBC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99FE38-5C79-714B-8EE9-B4FBC23B6945}"/>
                </a:ext>
              </a:extLst>
            </p:cNvPr>
            <p:cNvSpPr txBox="1"/>
            <p:nvPr/>
          </p:nvSpPr>
          <p:spPr>
            <a:xfrm>
              <a:off x="4559361" y="628962"/>
              <a:ext cx="457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  <a:latin typeface="+mj-lt"/>
                </a:rPr>
                <a:t>Claudin-Low (CL) TNBC</a:t>
              </a:r>
            </a:p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+mj-lt"/>
                </a:rPr>
                <a:t>A Subtype of Triple Negative Breast Cancer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919FA8-6C87-0349-8E5F-AF471F397442}"/>
                </a:ext>
              </a:extLst>
            </p:cNvPr>
            <p:cNvSpPr txBox="1"/>
            <p:nvPr/>
          </p:nvSpPr>
          <p:spPr>
            <a:xfrm>
              <a:off x="5509972" y="1482091"/>
              <a:ext cx="2696057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7-14% 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of invasive Breast Cancers are CL TNBC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57731EA-6E9E-734A-9FC3-8732FA0A13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7768" y="2945450"/>
              <a:ext cx="1552965" cy="1554480"/>
            </a:xfrm>
            <a:prstGeom prst="roundRect">
              <a:avLst/>
            </a:prstGeom>
            <a:gradFill>
              <a:gsLst>
                <a:gs pos="0">
                  <a:srgbClr val="7F79E2"/>
                </a:gs>
                <a:gs pos="99000">
                  <a:srgbClr val="AAA8E2"/>
                </a:gs>
              </a:gsLst>
              <a:lin ang="16200000" scaled="0"/>
            </a:gradFill>
            <a:ln>
              <a:solidFill>
                <a:srgbClr val="837DE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EMT</a:t>
              </a:r>
            </a:p>
            <a:p>
              <a:pPr algn="ctr"/>
              <a:r>
                <a:rPr lang="en-US" sz="700" dirty="0"/>
                <a:t>Undergoes Epithelial to Mesenchymal Transition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A74F996-47A4-E74F-B6BC-4FE889A30A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0252" y="2945450"/>
              <a:ext cx="1552965" cy="1554480"/>
            </a:xfrm>
            <a:prstGeom prst="roundRect">
              <a:avLst/>
            </a:prstGeom>
            <a:gradFill>
              <a:gsLst>
                <a:gs pos="0">
                  <a:srgbClr val="7F79E2"/>
                </a:gs>
                <a:gs pos="99000">
                  <a:srgbClr val="AAA8E2"/>
                </a:gs>
              </a:gsLst>
              <a:lin ang="16200000" scaled="0"/>
            </a:gradFill>
            <a:ln>
              <a:solidFill>
                <a:srgbClr val="837DE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Stemness</a:t>
              </a:r>
              <a:br>
                <a:rPr lang="en-US" dirty="0"/>
              </a:br>
              <a:r>
                <a:rPr lang="en-US" sz="700" dirty="0"/>
                <a:t>Exhibits stem-cell like characteristics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37AE845-8961-FC4C-A491-B997A916D6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58252" y="3513969"/>
              <a:ext cx="1554480" cy="1555997"/>
            </a:xfrm>
            <a:prstGeom prst="roundRect">
              <a:avLst/>
            </a:prstGeom>
            <a:gradFill>
              <a:gsLst>
                <a:gs pos="0">
                  <a:srgbClr val="7F79E2"/>
                </a:gs>
                <a:gs pos="99000">
                  <a:srgbClr val="AAA8E2"/>
                </a:gs>
              </a:gsLst>
              <a:lin ang="16200000" scaled="0"/>
            </a:gradFill>
            <a:ln>
              <a:solidFill>
                <a:srgbClr val="837DE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Proliferation</a:t>
              </a:r>
            </a:p>
            <a:p>
              <a:pPr algn="ctr"/>
              <a:r>
                <a:rPr lang="en-US" sz="700" dirty="0"/>
                <a:t>Low proliferation rates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850450-79E8-CF46-93C3-8E8C0F9B0E03}"/>
                </a:ext>
              </a:extLst>
            </p:cNvPr>
            <p:cNvSpPr txBox="1"/>
            <p:nvPr/>
          </p:nvSpPr>
          <p:spPr>
            <a:xfrm>
              <a:off x="5008101" y="2585677"/>
              <a:ext cx="38810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These characteristics lead to high rates of metastasis and poor response to cytotoxic drugs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32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DBA434-DBCB-E54C-A332-227BA4638A2F}"/>
              </a:ext>
            </a:extLst>
          </p:cNvPr>
          <p:cNvSpPr/>
          <p:nvPr/>
        </p:nvSpPr>
        <p:spPr>
          <a:xfrm>
            <a:off x="0" y="0"/>
            <a:ext cx="906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constructed network has 230 nodes and 583 edges (Fig 6). 90 of the nodes are hallmarks of cancer, 27 are breast disease ontology associated, and 4 are claudin-low markers. 142 of the network nodes are in the ACSN. (SOURCES)</a:t>
            </a:r>
          </a:p>
        </p:txBody>
      </p:sp>
    </p:spTree>
    <p:extLst>
      <p:ext uri="{BB962C8B-B14F-4D97-AF65-F5344CB8AC3E}">
        <p14:creationId xmlns:p14="http://schemas.microsoft.com/office/powerpoint/2010/main" val="161981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785" y="436006"/>
            <a:ext cx="5382033" cy="2316866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7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1877" y="436006"/>
            <a:ext cx="3149090" cy="2316866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62060" y="480252"/>
            <a:ext cx="1863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Network Initial Conditions</a:t>
            </a:r>
            <a:endParaRPr lang="en-US" sz="1200" dirty="0"/>
          </a:p>
        </p:txBody>
      </p:sp>
      <p:pic>
        <p:nvPicPr>
          <p:cNvPr id="10" name="Picture 9" descr="fghs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9" y="975741"/>
            <a:ext cx="729488" cy="7309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EFAWEGFAERG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3" y="1859251"/>
            <a:ext cx="745371" cy="5924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 descr="EFAWEGFAERG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96" y="1781602"/>
            <a:ext cx="909350" cy="7228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Picture 26" descr="EFAWEGFAERG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23" y="3469616"/>
            <a:ext cx="909350" cy="7228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/>
          <p:cNvSpPr/>
          <p:nvPr/>
        </p:nvSpPr>
        <p:spPr>
          <a:xfrm>
            <a:off x="2760148" y="405500"/>
            <a:ext cx="2327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Feature Vector </a:t>
            </a:r>
          </a:p>
          <a:p>
            <a:pPr algn="ctr"/>
            <a:r>
              <a:rPr lang="en-US" sz="1200" b="1" dirty="0"/>
              <a:t>(Assoc. Network Attractor States)</a:t>
            </a:r>
            <a:endParaRPr lang="en-US" sz="1200" dirty="0"/>
          </a:p>
        </p:txBody>
      </p:sp>
      <p:pic>
        <p:nvPicPr>
          <p:cNvPr id="19" name="Picture 18" descr="dfgsdfg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893" y="682911"/>
            <a:ext cx="1843474" cy="179226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200786" y="390161"/>
            <a:ext cx="1468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Classified Attractors</a:t>
            </a:r>
          </a:p>
          <a:p>
            <a:pPr algn="ctr"/>
            <a:r>
              <a:rPr lang="en-US" sz="1200" b="1" dirty="0"/>
              <a:t>(by K-Means)</a:t>
            </a:r>
          </a:p>
        </p:txBody>
      </p:sp>
      <p:pic>
        <p:nvPicPr>
          <p:cNvPr id="21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7259" y="2805493"/>
            <a:ext cx="3203708" cy="3061280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2" name="Picture 21" descr="dfgsdfg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94" y="3355551"/>
            <a:ext cx="2404621" cy="2337826"/>
          </a:xfrm>
          <a:prstGeom prst="rect">
            <a:avLst/>
          </a:prstGeom>
        </p:spPr>
      </p:pic>
      <p:sp>
        <p:nvSpPr>
          <p:cNvPr id="25" name="Lightning Bolt 24"/>
          <p:cNvSpPr/>
          <p:nvPr/>
        </p:nvSpPr>
        <p:spPr>
          <a:xfrm>
            <a:off x="505339" y="2882939"/>
            <a:ext cx="822960" cy="822960"/>
          </a:xfrm>
          <a:prstGeom prst="lightningBolt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Lightning Bolt 27"/>
          <p:cNvSpPr/>
          <p:nvPr/>
        </p:nvSpPr>
        <p:spPr>
          <a:xfrm flipH="1">
            <a:off x="1673952" y="3020845"/>
            <a:ext cx="822960" cy="822960"/>
          </a:xfrm>
          <a:prstGeom prst="lightningBolt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660908" y="3487416"/>
            <a:ext cx="414277" cy="368125"/>
          </a:xfrm>
          <a:prstGeom prst="ellipse">
            <a:avLst/>
          </a:prstGeom>
          <a:solidFill>
            <a:srgbClr val="FC0107"/>
          </a:solidFill>
          <a:scene3d>
            <a:camera prst="perspectiveFront">
              <a:rot lat="20012344" lon="18565075" rev="3095662"/>
            </a:camera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868047" y="3025751"/>
            <a:ext cx="2782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Classify Newly Generated Attractor from </a:t>
            </a:r>
          </a:p>
          <a:p>
            <a:pPr algn="ctr"/>
            <a:r>
              <a:rPr lang="en-US" sz="1200" b="1" dirty="0"/>
              <a:t>Perturbed FC (by K-Nearest-Neighbors)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868047" y="3869979"/>
            <a:ext cx="1719853" cy="1352094"/>
          </a:xfrm>
          <a:prstGeom prst="line">
            <a:avLst/>
          </a:prstGeom>
          <a:ln>
            <a:solidFill>
              <a:srgbClr val="000000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75185" y="3758603"/>
            <a:ext cx="1357992" cy="196731"/>
          </a:xfrm>
          <a:prstGeom prst="line">
            <a:avLst/>
          </a:prstGeom>
          <a:ln>
            <a:solidFill>
              <a:schemeClr val="tx1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959313" y="3869979"/>
            <a:ext cx="860476" cy="423725"/>
          </a:xfrm>
          <a:prstGeom prst="line">
            <a:avLst/>
          </a:prstGeom>
          <a:ln>
            <a:solidFill>
              <a:srgbClr val="000000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419238" y="348243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39122" y="451278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82345" y="383129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4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953" y="2832559"/>
            <a:ext cx="5382033" cy="2076624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3568555" y="1208478"/>
            <a:ext cx="1182749" cy="507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225746" y="1985677"/>
            <a:ext cx="132644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927593" y="1716133"/>
            <a:ext cx="132644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76775" y="1350366"/>
            <a:ext cx="1182749" cy="507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738157" y="1604193"/>
            <a:ext cx="1182749" cy="5076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7184937" y="2475178"/>
            <a:ext cx="0" cy="54566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794905" y="3778474"/>
            <a:ext cx="1182749" cy="50765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096923" y="4121397"/>
            <a:ext cx="132644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2076299" y="1365749"/>
            <a:ext cx="1988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Simulating network to </a:t>
            </a:r>
          </a:p>
          <a:p>
            <a:r>
              <a:rPr lang="en-US" sz="1200" b="1" dirty="0"/>
              <a:t>identify associated attractor </a:t>
            </a:r>
          </a:p>
          <a:p>
            <a:r>
              <a:rPr lang="en-US" sz="1200" b="1" dirty="0"/>
              <a:t>from each initial condition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967128" y="3290400"/>
            <a:ext cx="19889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Simulating network to </a:t>
            </a:r>
          </a:p>
          <a:p>
            <a:r>
              <a:rPr lang="en-US" sz="1200" b="1" dirty="0"/>
              <a:t>identify associated attractor </a:t>
            </a:r>
          </a:p>
          <a:p>
            <a:r>
              <a:rPr lang="en-US" sz="1200" b="1" dirty="0"/>
              <a:t>from initial condition </a:t>
            </a:r>
          </a:p>
          <a:p>
            <a:r>
              <a:rPr lang="en-US" sz="1200" b="1" dirty="0"/>
              <a:t>with FC nodes perturbed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2969" y="624594"/>
            <a:ext cx="2060606" cy="20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953" y="3210311"/>
            <a:ext cx="5382033" cy="2076624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1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785" y="813758"/>
            <a:ext cx="5382033" cy="2316866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3558688" y="975952"/>
            <a:ext cx="1182749" cy="507655"/>
          </a:xfrm>
          <a:prstGeom prst="rect">
            <a:avLst/>
          </a:prstGeom>
          <a:gradFill>
            <a:gsLst>
              <a:gs pos="0">
                <a:srgbClr val="66CDAA"/>
              </a:gs>
              <a:gs pos="100000">
                <a:srgbClr val="D3F1E7"/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1877" y="813758"/>
            <a:ext cx="3149090" cy="2316866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22" name="Group 21"/>
          <p:cNvGrpSpPr/>
          <p:nvPr/>
        </p:nvGrpSpPr>
        <p:grpSpPr>
          <a:xfrm>
            <a:off x="574532" y="916874"/>
            <a:ext cx="548640" cy="548640"/>
            <a:chOff x="4676745" y="1887224"/>
            <a:chExt cx="1807022" cy="1828800"/>
          </a:xfrm>
        </p:grpSpPr>
        <p:sp>
          <p:nvSpPr>
            <p:cNvPr id="21" name="Rectangle 20"/>
            <p:cNvSpPr/>
            <p:nvPr/>
          </p:nvSpPr>
          <p:spPr>
            <a:xfrm>
              <a:off x="4676745" y="1887224"/>
              <a:ext cx="1807022" cy="1828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45" y="1887224"/>
              <a:ext cx="1807022" cy="1828800"/>
            </a:xfrm>
            <a:prstGeom prst="rect">
              <a:avLst/>
            </a:prstGeom>
            <a:ln w="38100" cap="sq" cmpd="thickThin">
              <a:solidFill>
                <a:srgbClr val="66CDAA"/>
              </a:solidFill>
              <a:prstDash val="solid"/>
              <a:miter lim="800000"/>
            </a:ln>
            <a:effectLst>
              <a:innerShdw>
                <a:srgbClr val="000000"/>
              </a:innerShdw>
            </a:effectLst>
          </p:spPr>
        </p:pic>
      </p:grpSp>
      <p:grpSp>
        <p:nvGrpSpPr>
          <p:cNvPr id="23" name="Group 22"/>
          <p:cNvGrpSpPr/>
          <p:nvPr/>
        </p:nvGrpSpPr>
        <p:grpSpPr>
          <a:xfrm>
            <a:off x="768100" y="1402166"/>
            <a:ext cx="548640" cy="548640"/>
            <a:chOff x="1611078" y="1176539"/>
            <a:chExt cx="1807022" cy="1828800"/>
          </a:xfrm>
        </p:grpSpPr>
        <p:sp>
          <p:nvSpPr>
            <p:cNvPr id="8" name="Rectangle 7"/>
            <p:cNvSpPr/>
            <p:nvPr/>
          </p:nvSpPr>
          <p:spPr>
            <a:xfrm>
              <a:off x="1611078" y="1176539"/>
              <a:ext cx="1807022" cy="1828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078" y="1176539"/>
              <a:ext cx="1807022" cy="1828800"/>
            </a:xfrm>
            <a:prstGeom prst="rect">
              <a:avLst/>
            </a:prstGeom>
            <a:ln w="38100" cap="sq" cmpd="thickThin">
              <a:solidFill>
                <a:srgbClr val="483D8B"/>
              </a:solidFill>
              <a:prstDash val="solid"/>
              <a:miter lim="800000"/>
            </a:ln>
            <a:effectLst>
              <a:innerShdw>
                <a:srgbClr val="000000"/>
              </a:innerShdw>
            </a:effectLst>
          </p:spPr>
        </p:pic>
      </p:grpSp>
      <p:grpSp>
        <p:nvGrpSpPr>
          <p:cNvPr id="3" name="Group 2"/>
          <p:cNvGrpSpPr/>
          <p:nvPr/>
        </p:nvGrpSpPr>
        <p:grpSpPr>
          <a:xfrm>
            <a:off x="880735" y="1807769"/>
            <a:ext cx="548640" cy="548640"/>
            <a:chOff x="1575501" y="2396758"/>
            <a:chExt cx="457200" cy="457200"/>
          </a:xfrm>
        </p:grpSpPr>
        <p:sp>
          <p:nvSpPr>
            <p:cNvPr id="13" name="Rectangle 12"/>
            <p:cNvSpPr/>
            <p:nvPr/>
          </p:nvSpPr>
          <p:spPr>
            <a:xfrm>
              <a:off x="1575501" y="2396758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01" y="2396758"/>
              <a:ext cx="457200" cy="457200"/>
            </a:xfrm>
            <a:prstGeom prst="rect">
              <a:avLst/>
            </a:prstGeom>
            <a:ln w="38100" cap="sq" cmpd="thickThin">
              <a:solidFill>
                <a:srgbClr val="FF1493"/>
              </a:solidFill>
              <a:prstDash val="solid"/>
              <a:miter lim="800000"/>
            </a:ln>
            <a:effectLst>
              <a:innerShdw>
                <a:srgbClr val="000000"/>
              </a:innerShdw>
            </a:effectLst>
          </p:spPr>
        </p:pic>
      </p:grpSp>
      <p:cxnSp>
        <p:nvCxnSpPr>
          <p:cNvPr id="24" name="Straight Arrow Connector 23"/>
          <p:cNvCxnSpPr/>
          <p:nvPr/>
        </p:nvCxnSpPr>
        <p:spPr>
          <a:xfrm>
            <a:off x="1745914" y="1812306"/>
            <a:ext cx="132644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640403" y="1364992"/>
            <a:ext cx="1182749" cy="507655"/>
          </a:xfrm>
          <a:prstGeom prst="rect">
            <a:avLst/>
          </a:prstGeom>
          <a:gradFill>
            <a:gsLst>
              <a:gs pos="0">
                <a:srgbClr val="483D8B"/>
              </a:gs>
              <a:gs pos="100000">
                <a:schemeClr val="accent4">
                  <a:lumMod val="40000"/>
                  <a:lumOff val="6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38761" y="1730266"/>
            <a:ext cx="1182749" cy="507655"/>
          </a:xfrm>
          <a:prstGeom prst="rect">
            <a:avLst/>
          </a:prstGeom>
          <a:gradFill>
            <a:gsLst>
              <a:gs pos="0">
                <a:srgbClr val="FF1493"/>
              </a:gs>
              <a:gs pos="100000">
                <a:srgbClr val="FDD1F6"/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83214" y="4248623"/>
            <a:ext cx="132644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61083" y="3527301"/>
            <a:ext cx="962415" cy="914400"/>
            <a:chOff x="1108717" y="4495490"/>
            <a:chExt cx="962415" cy="9144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17" y="4495490"/>
              <a:ext cx="896112" cy="914400"/>
            </a:xfrm>
            <a:prstGeom prst="rect">
              <a:avLst/>
            </a:prstGeom>
            <a:solidFill>
              <a:schemeClr val="bg1"/>
            </a:solidFill>
            <a:ln w="38100" cap="sq" cmpd="thickThin">
              <a:solidFill>
                <a:srgbClr val="FF1493"/>
              </a:solidFill>
              <a:prstDash val="solid"/>
              <a:miter lim="800000"/>
            </a:ln>
            <a:effectLst>
              <a:innerShdw>
                <a:srgbClr val="000000"/>
              </a:innerShdw>
            </a:effectLst>
          </p:spPr>
        </p:pic>
        <p:sp>
          <p:nvSpPr>
            <p:cNvPr id="32" name="Lightning Bolt 31"/>
            <p:cNvSpPr/>
            <p:nvPr/>
          </p:nvSpPr>
          <p:spPr>
            <a:xfrm rot="1361069">
              <a:off x="1450314" y="4522996"/>
              <a:ext cx="188399" cy="228112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Lightning Bolt 33"/>
            <p:cNvSpPr/>
            <p:nvPr/>
          </p:nvSpPr>
          <p:spPr>
            <a:xfrm rot="343521" flipH="1">
              <a:off x="1847097" y="4691864"/>
              <a:ext cx="224035" cy="228112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3466343" y="3931183"/>
            <a:ext cx="1182749" cy="507655"/>
          </a:xfrm>
          <a:prstGeom prst="rect">
            <a:avLst/>
          </a:prstGeom>
          <a:gradFill>
            <a:gsLst>
              <a:gs pos="23000">
                <a:schemeClr val="bg1">
                  <a:lumMod val="75000"/>
                </a:schemeClr>
              </a:gs>
              <a:gs pos="100000">
                <a:srgbClr val="FDD1F6"/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38793" y="1395387"/>
            <a:ext cx="796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T0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Sensitive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248338" y="1803561"/>
            <a:ext cx="740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T0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Resistant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17950" y="883005"/>
            <a:ext cx="6335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T0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Vehicle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9752"/>
          <a:stretch/>
        </p:blipFill>
        <p:spPr>
          <a:xfrm>
            <a:off x="6037152" y="983611"/>
            <a:ext cx="2312586" cy="2103120"/>
          </a:xfrm>
          <a:prstGeom prst="rect">
            <a:avLst/>
          </a:prstGeom>
        </p:spPr>
      </p:pic>
      <p:pic>
        <p:nvPicPr>
          <p:cNvPr id="40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7259" y="3183245"/>
            <a:ext cx="3203708" cy="3061280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2" name="Rectangle 41"/>
          <p:cNvSpPr/>
          <p:nvPr/>
        </p:nvSpPr>
        <p:spPr>
          <a:xfrm>
            <a:off x="1651457" y="1075799"/>
            <a:ext cx="1988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Simulating network to </a:t>
            </a:r>
          </a:p>
          <a:p>
            <a:r>
              <a:rPr lang="en-US" sz="1200" b="1" dirty="0"/>
              <a:t>identify associated attractor </a:t>
            </a:r>
          </a:p>
          <a:p>
            <a:r>
              <a:rPr lang="en-US" sz="1200" b="1" dirty="0"/>
              <a:t>from each initial condition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67875" y="2502465"/>
            <a:ext cx="1182749" cy="507655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08346" y="2217823"/>
            <a:ext cx="42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69742" y="3412811"/>
            <a:ext cx="19889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Simulating network to </a:t>
            </a:r>
          </a:p>
          <a:p>
            <a:r>
              <a:rPr lang="en-US" sz="1200" b="1" dirty="0"/>
              <a:t>identify associated attractor </a:t>
            </a:r>
          </a:p>
          <a:p>
            <a:r>
              <a:rPr lang="en-US" sz="1200" b="1" dirty="0"/>
              <a:t>from initial condition </a:t>
            </a:r>
          </a:p>
          <a:p>
            <a:r>
              <a:rPr lang="en-US" sz="1200" b="1" dirty="0"/>
              <a:t>with FC nodes perturbed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7" y="2538091"/>
            <a:ext cx="542106" cy="548640"/>
          </a:xfrm>
          <a:prstGeom prst="rect">
            <a:avLst/>
          </a:prstGeom>
          <a:solidFill>
            <a:schemeClr val="bg1"/>
          </a:solidFill>
          <a:ln w="28575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>
              <a:srgbClr val="000000"/>
            </a:innerShdw>
          </a:effectLst>
        </p:spPr>
      </p:pic>
      <p:sp>
        <p:nvSpPr>
          <p:cNvPr id="45" name="TextBox 44"/>
          <p:cNvSpPr txBox="1"/>
          <p:nvPr/>
        </p:nvSpPr>
        <p:spPr>
          <a:xfrm>
            <a:off x="4115838" y="2159842"/>
            <a:ext cx="42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31257" y="2409561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T0</a:t>
            </a:r>
            <a:endParaRPr lang="en-US" sz="105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7837"/>
          <a:stretch/>
        </p:blipFill>
        <p:spPr>
          <a:xfrm>
            <a:off x="5751236" y="3589694"/>
            <a:ext cx="2884418" cy="261249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431166" y="779130"/>
            <a:ext cx="1893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Classified Attractors</a:t>
            </a:r>
          </a:p>
          <a:p>
            <a:pPr algn="ctr"/>
            <a:r>
              <a:rPr lang="en-US" sz="1200" b="1" dirty="0"/>
              <a:t>(by K-Means)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919190" y="3181978"/>
            <a:ext cx="2782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Classify Newly Generated Attractor from </a:t>
            </a:r>
          </a:p>
          <a:p>
            <a:pPr algn="ctr"/>
            <a:r>
              <a:rPr lang="en-US" sz="1200" b="1" dirty="0"/>
              <a:t>Perturbed FC (by K-Nearest-Neighbors)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992622" y="1763296"/>
            <a:ext cx="104453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667347" y="3865033"/>
            <a:ext cx="1136553" cy="336663"/>
          </a:xfrm>
          <a:prstGeom prst="straightConnector1">
            <a:avLst/>
          </a:prstGeom>
          <a:ln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77" idx="2"/>
          </p:cNvCxnSpPr>
          <p:nvPr/>
        </p:nvCxnSpPr>
        <p:spPr>
          <a:xfrm>
            <a:off x="5803900" y="3869979"/>
            <a:ext cx="1610117" cy="1271914"/>
          </a:xfrm>
          <a:prstGeom prst="line">
            <a:avLst/>
          </a:prstGeom>
          <a:ln>
            <a:solidFill>
              <a:srgbClr val="000000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833533" y="3869979"/>
            <a:ext cx="1855601" cy="331717"/>
          </a:xfrm>
          <a:prstGeom prst="line">
            <a:avLst/>
          </a:prstGeom>
          <a:ln>
            <a:solidFill>
              <a:schemeClr val="tx1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803900" y="3869979"/>
            <a:ext cx="1047750" cy="508073"/>
          </a:xfrm>
          <a:prstGeom prst="line">
            <a:avLst/>
          </a:prstGeom>
          <a:ln>
            <a:solidFill>
              <a:srgbClr val="000000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294697" y="365306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268202" y="477256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407784" y="396715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80" name="Isosceles Triangle 79"/>
          <p:cNvSpPr/>
          <p:nvPr/>
        </p:nvSpPr>
        <p:spPr>
          <a:xfrm>
            <a:off x="5827288" y="2673482"/>
            <a:ext cx="115290" cy="91440"/>
          </a:xfrm>
          <a:prstGeom prst="triangle">
            <a:avLst/>
          </a:prstGeom>
          <a:solidFill>
            <a:srgbClr val="66CDA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/>
          <p:cNvSpPr/>
          <p:nvPr/>
        </p:nvSpPr>
        <p:spPr>
          <a:xfrm>
            <a:off x="5827288" y="2939436"/>
            <a:ext cx="115290" cy="91440"/>
          </a:xfrm>
          <a:prstGeom prst="triangle">
            <a:avLst/>
          </a:prstGeom>
          <a:solidFill>
            <a:srgbClr val="FF149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Isosceles Triangle 81"/>
          <p:cNvSpPr/>
          <p:nvPr/>
        </p:nvSpPr>
        <p:spPr>
          <a:xfrm>
            <a:off x="5827288" y="2806459"/>
            <a:ext cx="115290" cy="91440"/>
          </a:xfrm>
          <a:prstGeom prst="triangle">
            <a:avLst/>
          </a:prstGeom>
          <a:solidFill>
            <a:srgbClr val="483D8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878688" y="2608856"/>
            <a:ext cx="3048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9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891178" y="2753378"/>
            <a:ext cx="555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Sen</a:t>
            </a:r>
            <a:r>
              <a:rPr lang="en-US" sz="9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910198" y="2883953"/>
            <a:ext cx="555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en-US" sz="9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7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99652" y="1113402"/>
            <a:ext cx="548640" cy="548640"/>
            <a:chOff x="1611078" y="1176539"/>
            <a:chExt cx="1807022" cy="1828800"/>
          </a:xfrm>
        </p:grpSpPr>
        <p:sp>
          <p:nvSpPr>
            <p:cNvPr id="8" name="Rectangle 7"/>
            <p:cNvSpPr/>
            <p:nvPr/>
          </p:nvSpPr>
          <p:spPr>
            <a:xfrm>
              <a:off x="1611078" y="1176539"/>
              <a:ext cx="1807022" cy="1828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078" y="1176539"/>
              <a:ext cx="1807022" cy="1828800"/>
            </a:xfrm>
            <a:prstGeom prst="rect">
              <a:avLst/>
            </a:prstGeom>
            <a:ln w="38100" cap="sq" cmpd="thickThin">
              <a:solidFill>
                <a:srgbClr val="483D8B"/>
              </a:solidFill>
              <a:prstDash val="solid"/>
              <a:miter lim="800000"/>
            </a:ln>
            <a:effectLst>
              <a:innerShdw>
                <a:srgbClr val="000000"/>
              </a:innerShdw>
            </a:effectLst>
          </p:spPr>
        </p:pic>
      </p:grpSp>
      <p:grpSp>
        <p:nvGrpSpPr>
          <p:cNvPr id="3" name="Group 2"/>
          <p:cNvGrpSpPr/>
          <p:nvPr/>
        </p:nvGrpSpPr>
        <p:grpSpPr>
          <a:xfrm>
            <a:off x="712287" y="1519005"/>
            <a:ext cx="548640" cy="548640"/>
            <a:chOff x="1575501" y="2396758"/>
            <a:chExt cx="457200" cy="457200"/>
          </a:xfrm>
        </p:grpSpPr>
        <p:sp>
          <p:nvSpPr>
            <p:cNvPr id="13" name="Rectangle 12"/>
            <p:cNvSpPr/>
            <p:nvPr/>
          </p:nvSpPr>
          <p:spPr>
            <a:xfrm>
              <a:off x="1575501" y="2396758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01" y="2396758"/>
              <a:ext cx="457200" cy="457200"/>
            </a:xfrm>
            <a:prstGeom prst="rect">
              <a:avLst/>
            </a:prstGeom>
            <a:ln w="38100" cap="sq" cmpd="thickThin">
              <a:solidFill>
                <a:srgbClr val="FF1493"/>
              </a:solidFill>
              <a:prstDash val="solid"/>
              <a:miter lim="800000"/>
            </a:ln>
            <a:effectLst>
              <a:innerShdw>
                <a:srgbClr val="000000"/>
              </a:innerShdw>
            </a:effectLst>
          </p:spPr>
        </p:pic>
      </p:grpSp>
      <p:cxnSp>
        <p:nvCxnSpPr>
          <p:cNvPr id="24" name="Straight Arrow Connector 23"/>
          <p:cNvCxnSpPr/>
          <p:nvPr/>
        </p:nvCxnSpPr>
        <p:spPr>
          <a:xfrm>
            <a:off x="1745914" y="1972191"/>
            <a:ext cx="132644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628371" y="1113402"/>
            <a:ext cx="1182749" cy="507655"/>
          </a:xfrm>
          <a:prstGeom prst="rect">
            <a:avLst/>
          </a:prstGeom>
          <a:gradFill>
            <a:gsLst>
              <a:gs pos="0">
                <a:srgbClr val="483D8B"/>
              </a:gs>
              <a:gs pos="100000">
                <a:schemeClr val="accent4">
                  <a:lumMod val="40000"/>
                  <a:lumOff val="60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26729" y="1478676"/>
            <a:ext cx="1182749" cy="507655"/>
          </a:xfrm>
          <a:prstGeom prst="rect">
            <a:avLst/>
          </a:prstGeom>
          <a:gradFill>
            <a:gsLst>
              <a:gs pos="0">
                <a:srgbClr val="FF1493"/>
              </a:gs>
              <a:gs pos="100000">
                <a:srgbClr val="FDD1F6"/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83214" y="4248623"/>
            <a:ext cx="132644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61083" y="3527301"/>
            <a:ext cx="962415" cy="914400"/>
            <a:chOff x="1108717" y="4495490"/>
            <a:chExt cx="962415" cy="9144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17" y="4495490"/>
              <a:ext cx="896112" cy="914400"/>
            </a:xfrm>
            <a:prstGeom prst="rect">
              <a:avLst/>
            </a:prstGeom>
            <a:solidFill>
              <a:schemeClr val="bg1"/>
            </a:solidFill>
            <a:ln w="38100" cap="sq" cmpd="thickThin">
              <a:solidFill>
                <a:srgbClr val="FF1493"/>
              </a:solidFill>
              <a:prstDash val="solid"/>
              <a:miter lim="800000"/>
            </a:ln>
            <a:effectLst>
              <a:innerShdw>
                <a:srgbClr val="000000"/>
              </a:innerShdw>
            </a:effectLst>
          </p:spPr>
        </p:pic>
        <p:sp>
          <p:nvSpPr>
            <p:cNvPr id="32" name="Lightning Bolt 31"/>
            <p:cNvSpPr/>
            <p:nvPr/>
          </p:nvSpPr>
          <p:spPr>
            <a:xfrm rot="1361069">
              <a:off x="1450314" y="4522996"/>
              <a:ext cx="188399" cy="228112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Lightning Bolt 33"/>
            <p:cNvSpPr/>
            <p:nvPr/>
          </p:nvSpPr>
          <p:spPr>
            <a:xfrm rot="343521" flipH="1">
              <a:off x="1847097" y="4691864"/>
              <a:ext cx="224035" cy="228112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3466343" y="3931183"/>
            <a:ext cx="1182749" cy="507655"/>
          </a:xfrm>
          <a:prstGeom prst="rect">
            <a:avLst/>
          </a:prstGeom>
          <a:gradFill>
            <a:gsLst>
              <a:gs pos="23000">
                <a:schemeClr val="bg1">
                  <a:lumMod val="75000"/>
                </a:schemeClr>
              </a:gs>
              <a:gs pos="100000">
                <a:srgbClr val="FDD1F6"/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26761" y="1226942"/>
            <a:ext cx="796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T0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236306" y="1635116"/>
            <a:ext cx="6303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T0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9752"/>
          <a:stretch/>
        </p:blipFill>
        <p:spPr>
          <a:xfrm>
            <a:off x="6037152" y="983611"/>
            <a:ext cx="2312586" cy="210312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23649" y="1280343"/>
            <a:ext cx="1988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Simulating network to </a:t>
            </a:r>
          </a:p>
          <a:p>
            <a:r>
              <a:rPr lang="en-US" sz="1200" b="1" dirty="0"/>
              <a:t>identify associated attractor </a:t>
            </a:r>
          </a:p>
          <a:p>
            <a:r>
              <a:rPr lang="en-US" sz="1200" b="1" dirty="0"/>
              <a:t>from each initial condition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90619" y="2323056"/>
            <a:ext cx="1182749" cy="507655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96314" y="1977187"/>
            <a:ext cx="42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69742" y="3412811"/>
            <a:ext cx="19889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Simulating network to </a:t>
            </a:r>
          </a:p>
          <a:p>
            <a:r>
              <a:rPr lang="en-US" sz="1200" b="1" dirty="0"/>
              <a:t>identify associated attractor </a:t>
            </a:r>
          </a:p>
          <a:p>
            <a:r>
              <a:rPr lang="en-US" sz="1200" b="1" dirty="0"/>
              <a:t>from initial condition </a:t>
            </a:r>
          </a:p>
          <a:p>
            <a:r>
              <a:rPr lang="en-US" sz="1200" b="1" dirty="0"/>
              <a:t>with FC nodes perturbed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95" y="2297455"/>
            <a:ext cx="542106" cy="548640"/>
          </a:xfrm>
          <a:prstGeom prst="rect">
            <a:avLst/>
          </a:prstGeom>
          <a:solidFill>
            <a:schemeClr val="bg1"/>
          </a:solidFill>
          <a:ln w="28575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>
              <a:srgbClr val="000000"/>
            </a:innerShdw>
          </a:effectLst>
        </p:spPr>
      </p:pic>
      <p:sp>
        <p:nvSpPr>
          <p:cNvPr id="45" name="TextBox 44"/>
          <p:cNvSpPr txBox="1"/>
          <p:nvPr/>
        </p:nvSpPr>
        <p:spPr>
          <a:xfrm>
            <a:off x="4138582" y="1980433"/>
            <a:ext cx="42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43289" y="2241116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T0</a:t>
            </a:r>
            <a:endParaRPr lang="en-US" sz="105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7837"/>
          <a:stretch/>
        </p:blipFill>
        <p:spPr>
          <a:xfrm>
            <a:off x="5751236" y="3589694"/>
            <a:ext cx="2884418" cy="261249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431166" y="779130"/>
            <a:ext cx="1893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Classified Attractors</a:t>
            </a:r>
          </a:p>
          <a:p>
            <a:pPr algn="ctr"/>
            <a:r>
              <a:rPr lang="en-US" sz="1200" b="1" dirty="0"/>
              <a:t>(by K-Means)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919190" y="3181978"/>
            <a:ext cx="2782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Classify Newly Generated Attractor from </a:t>
            </a:r>
          </a:p>
          <a:p>
            <a:pPr algn="ctr"/>
            <a:r>
              <a:rPr lang="en-US" sz="1200" b="1" dirty="0"/>
              <a:t>Perturbed FC (by K-Nearest-Neighbors)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992622" y="1972191"/>
            <a:ext cx="104453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667347" y="3865033"/>
            <a:ext cx="1136553" cy="336663"/>
          </a:xfrm>
          <a:prstGeom prst="straightConnector1">
            <a:avLst/>
          </a:prstGeom>
          <a:ln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77" idx="2"/>
          </p:cNvCxnSpPr>
          <p:nvPr/>
        </p:nvCxnSpPr>
        <p:spPr>
          <a:xfrm>
            <a:off x="5803900" y="3869979"/>
            <a:ext cx="1610117" cy="1271914"/>
          </a:xfrm>
          <a:prstGeom prst="line">
            <a:avLst/>
          </a:prstGeom>
          <a:ln>
            <a:solidFill>
              <a:srgbClr val="000000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833533" y="3869979"/>
            <a:ext cx="1855601" cy="331717"/>
          </a:xfrm>
          <a:prstGeom prst="line">
            <a:avLst/>
          </a:prstGeom>
          <a:ln>
            <a:solidFill>
              <a:schemeClr val="tx1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803900" y="3869979"/>
            <a:ext cx="999509" cy="633782"/>
          </a:xfrm>
          <a:prstGeom prst="line">
            <a:avLst/>
          </a:prstGeom>
          <a:ln>
            <a:solidFill>
              <a:srgbClr val="000000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294697" y="365306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268202" y="477256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407784" y="396715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81" name="Isosceles Triangle 80"/>
          <p:cNvSpPr/>
          <p:nvPr/>
        </p:nvSpPr>
        <p:spPr>
          <a:xfrm>
            <a:off x="6357903" y="2614488"/>
            <a:ext cx="115290" cy="91440"/>
          </a:xfrm>
          <a:prstGeom prst="triangle">
            <a:avLst/>
          </a:prstGeom>
          <a:solidFill>
            <a:srgbClr val="FF149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Isosceles Triangle 81"/>
          <p:cNvSpPr/>
          <p:nvPr/>
        </p:nvSpPr>
        <p:spPr>
          <a:xfrm>
            <a:off x="6357903" y="2481511"/>
            <a:ext cx="115290" cy="91440"/>
          </a:xfrm>
          <a:prstGeom prst="triangle">
            <a:avLst/>
          </a:prstGeom>
          <a:solidFill>
            <a:srgbClr val="483D8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421793" y="2428430"/>
            <a:ext cx="555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Norm</a:t>
            </a:r>
            <a:r>
              <a:rPr lang="en-US" sz="9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440813" y="2559005"/>
            <a:ext cx="555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9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6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953" y="3210311"/>
            <a:ext cx="5382033" cy="2076624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1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785" y="813758"/>
            <a:ext cx="5382033" cy="2316866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3558688" y="1083172"/>
            <a:ext cx="1182749" cy="507655"/>
          </a:xfrm>
          <a:prstGeom prst="rect">
            <a:avLst/>
          </a:prstGeom>
          <a:gradFill>
            <a:gsLst>
              <a:gs pos="0">
                <a:srgbClr val="66CDAA"/>
              </a:gs>
              <a:gs pos="100000">
                <a:srgbClr val="D3F1E7"/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1877" y="813758"/>
            <a:ext cx="3149090" cy="2316866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22" name="Group 21"/>
          <p:cNvGrpSpPr/>
          <p:nvPr/>
        </p:nvGrpSpPr>
        <p:grpSpPr>
          <a:xfrm>
            <a:off x="574532" y="1002937"/>
            <a:ext cx="548640" cy="548640"/>
            <a:chOff x="4676745" y="1887224"/>
            <a:chExt cx="1807022" cy="1828800"/>
          </a:xfrm>
        </p:grpSpPr>
        <p:sp>
          <p:nvSpPr>
            <p:cNvPr id="21" name="Rectangle 20"/>
            <p:cNvSpPr/>
            <p:nvPr/>
          </p:nvSpPr>
          <p:spPr>
            <a:xfrm>
              <a:off x="4676745" y="1887224"/>
              <a:ext cx="1807022" cy="1828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45" y="1887224"/>
              <a:ext cx="1807022" cy="1828800"/>
            </a:xfrm>
            <a:prstGeom prst="rect">
              <a:avLst/>
            </a:prstGeom>
            <a:ln w="38100" cap="sq" cmpd="thickThin">
              <a:solidFill>
                <a:srgbClr val="66CDAA"/>
              </a:solidFill>
              <a:prstDash val="solid"/>
              <a:miter lim="800000"/>
            </a:ln>
            <a:effectLst>
              <a:innerShdw>
                <a:srgbClr val="000000"/>
              </a:innerShdw>
            </a:effectLst>
          </p:spPr>
        </p:pic>
      </p:grpSp>
      <p:grpSp>
        <p:nvGrpSpPr>
          <p:cNvPr id="3" name="Group 2"/>
          <p:cNvGrpSpPr/>
          <p:nvPr/>
        </p:nvGrpSpPr>
        <p:grpSpPr>
          <a:xfrm>
            <a:off x="869977" y="1646399"/>
            <a:ext cx="548640" cy="548640"/>
            <a:chOff x="1575501" y="2396758"/>
            <a:chExt cx="457200" cy="457200"/>
          </a:xfrm>
        </p:grpSpPr>
        <p:sp>
          <p:nvSpPr>
            <p:cNvPr id="13" name="Rectangle 12"/>
            <p:cNvSpPr/>
            <p:nvPr/>
          </p:nvSpPr>
          <p:spPr>
            <a:xfrm>
              <a:off x="1575501" y="2396758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01" y="2396758"/>
              <a:ext cx="457200" cy="457200"/>
            </a:xfrm>
            <a:prstGeom prst="rect">
              <a:avLst/>
            </a:prstGeom>
            <a:ln w="38100" cap="sq" cmpd="thickThin">
              <a:solidFill>
                <a:srgbClr val="FF1493"/>
              </a:solidFill>
              <a:prstDash val="solid"/>
              <a:miter lim="800000"/>
            </a:ln>
            <a:effectLst>
              <a:innerShdw>
                <a:srgbClr val="000000"/>
              </a:innerShdw>
            </a:effectLst>
          </p:spPr>
        </p:pic>
      </p:grpSp>
      <p:cxnSp>
        <p:nvCxnSpPr>
          <p:cNvPr id="24" name="Straight Arrow Connector 23"/>
          <p:cNvCxnSpPr/>
          <p:nvPr/>
        </p:nvCxnSpPr>
        <p:spPr>
          <a:xfrm>
            <a:off x="1961067" y="1972191"/>
            <a:ext cx="132644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687610" y="1644193"/>
            <a:ext cx="1182749" cy="507655"/>
          </a:xfrm>
          <a:prstGeom prst="rect">
            <a:avLst/>
          </a:prstGeom>
          <a:gradFill>
            <a:gsLst>
              <a:gs pos="0">
                <a:srgbClr val="FF1493"/>
              </a:gs>
              <a:gs pos="100000">
                <a:srgbClr val="FDD1F6"/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83214" y="4248623"/>
            <a:ext cx="132644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61083" y="3527301"/>
            <a:ext cx="962415" cy="914400"/>
            <a:chOff x="1108717" y="4495490"/>
            <a:chExt cx="962415" cy="9144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17" y="4495490"/>
              <a:ext cx="896112" cy="914400"/>
            </a:xfrm>
            <a:prstGeom prst="rect">
              <a:avLst/>
            </a:prstGeom>
            <a:solidFill>
              <a:schemeClr val="bg1"/>
            </a:solidFill>
            <a:ln w="38100" cap="sq" cmpd="thickThin">
              <a:solidFill>
                <a:srgbClr val="66CDAA"/>
              </a:solidFill>
              <a:prstDash val="solid"/>
              <a:miter lim="800000"/>
            </a:ln>
            <a:effectLst>
              <a:innerShdw>
                <a:srgbClr val="000000"/>
              </a:innerShdw>
            </a:effectLst>
          </p:spPr>
        </p:pic>
        <p:sp>
          <p:nvSpPr>
            <p:cNvPr id="32" name="Lightning Bolt 31"/>
            <p:cNvSpPr/>
            <p:nvPr/>
          </p:nvSpPr>
          <p:spPr>
            <a:xfrm rot="1361069">
              <a:off x="1450314" y="4522996"/>
              <a:ext cx="188399" cy="228112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Lightning Bolt 33"/>
            <p:cNvSpPr/>
            <p:nvPr/>
          </p:nvSpPr>
          <p:spPr>
            <a:xfrm rot="343521" flipH="1">
              <a:off x="1847097" y="4691864"/>
              <a:ext cx="224035" cy="228112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237580" y="1642191"/>
            <a:ext cx="6303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T0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17950" y="969068"/>
            <a:ext cx="6303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T0</a:t>
            </a:r>
            <a:r>
              <a:rPr lang="en-US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9752"/>
          <a:stretch/>
        </p:blipFill>
        <p:spPr>
          <a:xfrm>
            <a:off x="6037152" y="983611"/>
            <a:ext cx="2312586" cy="2103120"/>
          </a:xfrm>
          <a:prstGeom prst="rect">
            <a:avLst/>
          </a:prstGeom>
        </p:spPr>
      </p:pic>
      <p:pic>
        <p:nvPicPr>
          <p:cNvPr id="40" name="Rectangle" descr="Rectang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7259" y="3183245"/>
            <a:ext cx="3203708" cy="3061280"/>
          </a:xfrm>
          <a:prstGeom prst="rect">
            <a:avLst/>
          </a:prstGeom>
          <a:ln w="12700">
            <a:solidFill>
              <a:schemeClr val="tx1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2" name="Rectangle 41"/>
          <p:cNvSpPr/>
          <p:nvPr/>
        </p:nvSpPr>
        <p:spPr>
          <a:xfrm>
            <a:off x="1843095" y="983611"/>
            <a:ext cx="17693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Simulating network to </a:t>
            </a:r>
          </a:p>
          <a:p>
            <a:r>
              <a:rPr lang="en-US" sz="1200" b="1" dirty="0"/>
              <a:t>identify associated attractor </a:t>
            </a:r>
          </a:p>
          <a:p>
            <a:r>
              <a:rPr lang="en-US" sz="1200" b="1" dirty="0"/>
              <a:t>from each initial condition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53937" y="2480949"/>
            <a:ext cx="1182749" cy="507655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08346" y="2121001"/>
            <a:ext cx="42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69742" y="3412811"/>
            <a:ext cx="19889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Simulating network to </a:t>
            </a:r>
          </a:p>
          <a:p>
            <a:r>
              <a:rPr lang="en-US" sz="1200" b="1" dirty="0"/>
              <a:t>identify associated attractor </a:t>
            </a:r>
          </a:p>
          <a:p>
            <a:r>
              <a:rPr lang="en-US" sz="1200" b="1" dirty="0"/>
              <a:t>from initial condition </a:t>
            </a:r>
          </a:p>
          <a:p>
            <a:r>
              <a:rPr lang="en-US" sz="1200" b="1" dirty="0"/>
              <a:t>with FC nodes perturbed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7" y="2473543"/>
            <a:ext cx="542106" cy="548640"/>
          </a:xfrm>
          <a:prstGeom prst="rect">
            <a:avLst/>
          </a:prstGeom>
          <a:solidFill>
            <a:schemeClr val="bg1"/>
          </a:solidFill>
          <a:ln w="28575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>
              <a:srgbClr val="000000"/>
            </a:innerShdw>
          </a:effectLst>
        </p:spPr>
      </p:pic>
      <p:sp>
        <p:nvSpPr>
          <p:cNvPr id="45" name="TextBox 44"/>
          <p:cNvSpPr txBox="1"/>
          <p:nvPr/>
        </p:nvSpPr>
        <p:spPr>
          <a:xfrm>
            <a:off x="4115838" y="2095294"/>
            <a:ext cx="42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31257" y="2409561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T0</a:t>
            </a:r>
            <a:endParaRPr lang="en-US" sz="105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7837"/>
          <a:stretch/>
        </p:blipFill>
        <p:spPr>
          <a:xfrm>
            <a:off x="5751236" y="3589694"/>
            <a:ext cx="2884418" cy="261249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431166" y="779130"/>
            <a:ext cx="1893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Classified Attractors</a:t>
            </a:r>
          </a:p>
          <a:p>
            <a:pPr algn="ctr"/>
            <a:r>
              <a:rPr lang="en-US" sz="1200" b="1" dirty="0"/>
              <a:t>(by K-Means)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919190" y="3181978"/>
            <a:ext cx="2782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Classify Newly Generated Attractor from </a:t>
            </a:r>
          </a:p>
          <a:p>
            <a:pPr algn="ctr"/>
            <a:r>
              <a:rPr lang="en-US" sz="1200" b="1" dirty="0"/>
              <a:t>Perturbed FC (by K-Nearest-Neighbors)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992622" y="1972191"/>
            <a:ext cx="104453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667347" y="3865033"/>
            <a:ext cx="1136553" cy="336663"/>
          </a:xfrm>
          <a:prstGeom prst="straightConnector1">
            <a:avLst/>
          </a:prstGeom>
          <a:ln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77" idx="2"/>
          </p:cNvCxnSpPr>
          <p:nvPr/>
        </p:nvCxnSpPr>
        <p:spPr>
          <a:xfrm>
            <a:off x="5803900" y="3869979"/>
            <a:ext cx="1610117" cy="1271914"/>
          </a:xfrm>
          <a:prstGeom prst="line">
            <a:avLst/>
          </a:prstGeom>
          <a:ln>
            <a:solidFill>
              <a:srgbClr val="000000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833533" y="3869979"/>
            <a:ext cx="1855601" cy="331717"/>
          </a:xfrm>
          <a:prstGeom prst="line">
            <a:avLst/>
          </a:prstGeom>
          <a:ln>
            <a:solidFill>
              <a:schemeClr val="tx1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803900" y="3869979"/>
            <a:ext cx="1047750" cy="508073"/>
          </a:xfrm>
          <a:prstGeom prst="line">
            <a:avLst/>
          </a:prstGeom>
          <a:ln>
            <a:solidFill>
              <a:srgbClr val="000000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294697" y="365306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268202" y="477256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407784" y="396715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80" name="Isosceles Triangle 79"/>
          <p:cNvSpPr/>
          <p:nvPr/>
        </p:nvSpPr>
        <p:spPr>
          <a:xfrm>
            <a:off x="5827288" y="2791820"/>
            <a:ext cx="115290" cy="91440"/>
          </a:xfrm>
          <a:prstGeom prst="triangle">
            <a:avLst/>
          </a:prstGeom>
          <a:solidFill>
            <a:srgbClr val="66CDA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/>
          <p:cNvSpPr/>
          <p:nvPr/>
        </p:nvSpPr>
        <p:spPr>
          <a:xfrm>
            <a:off x="5827288" y="2939436"/>
            <a:ext cx="115290" cy="91440"/>
          </a:xfrm>
          <a:prstGeom prst="triangle">
            <a:avLst/>
          </a:prstGeom>
          <a:solidFill>
            <a:srgbClr val="FF149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878688" y="2727194"/>
            <a:ext cx="3754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9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910198" y="2883953"/>
            <a:ext cx="555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Norm</a:t>
            </a:r>
            <a:r>
              <a:rPr lang="en-US" sz="9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66343" y="3931183"/>
            <a:ext cx="1182749" cy="507655"/>
          </a:xfrm>
          <a:prstGeom prst="rect">
            <a:avLst/>
          </a:prstGeom>
          <a:gradFill>
            <a:gsLst>
              <a:gs pos="23000">
                <a:schemeClr val="bg1">
                  <a:lumMod val="75000"/>
                </a:schemeClr>
              </a:gs>
              <a:gs pos="100000">
                <a:srgbClr val="A8E2CF"/>
              </a:gs>
            </a:gsLst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8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8" y="1063747"/>
            <a:ext cx="7714504" cy="47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9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743EB9-5C0B-ED40-BBDD-103870AFC24B}"/>
              </a:ext>
            </a:extLst>
          </p:cNvPr>
          <p:cNvGrpSpPr/>
          <p:nvPr/>
        </p:nvGrpSpPr>
        <p:grpSpPr>
          <a:xfrm>
            <a:off x="-374377" y="122364"/>
            <a:ext cx="9860046" cy="6932521"/>
            <a:chOff x="25112401" y="12391396"/>
            <a:chExt cx="7428668" cy="5127204"/>
          </a:xfrm>
        </p:grpSpPr>
        <p:sp>
          <p:nvSpPr>
            <p:cNvPr id="3" name="object 59">
              <a:extLst>
                <a:ext uri="{FF2B5EF4-FFF2-40B4-BE49-F238E27FC236}">
                  <a16:creationId xmlns:a16="http://schemas.microsoft.com/office/drawing/2014/main" id="{08768E72-2E6F-634C-9E84-6443CA676EDD}"/>
                </a:ext>
              </a:extLst>
            </p:cNvPr>
            <p:cNvSpPr txBox="1"/>
            <p:nvPr/>
          </p:nvSpPr>
          <p:spPr>
            <a:xfrm>
              <a:off x="25112401" y="17045344"/>
              <a:ext cx="7349154" cy="473256"/>
            </a:xfrm>
            <a:prstGeom prst="rect">
              <a:avLst/>
            </a:prstGeom>
          </p:spPr>
          <p:txBody>
            <a:bodyPr vert="horz" wrap="square" lIns="0" tIns="25874" rIns="0" bIns="0" rtlCol="0">
              <a:spAutoFit/>
            </a:bodyPr>
            <a:lstStyle/>
            <a:p>
              <a:r>
                <a:rPr lang="en-US" sz="1800" b="1" dirty="0">
                  <a:latin typeface="Garamond"/>
                  <a:cs typeface="Garamond"/>
                </a:rPr>
                <a:t>Figure 3.</a:t>
              </a:r>
              <a:r>
                <a:rPr lang="en-US" sz="1800" dirty="0">
                  <a:latin typeface="Garamond"/>
                  <a:cs typeface="Garamond"/>
                </a:rPr>
                <a:t> </a:t>
              </a:r>
              <a:r>
                <a:rPr lang="en-US" sz="1800" b="1" dirty="0">
                  <a:latin typeface="Garamond"/>
                  <a:cs typeface="Garamond"/>
                </a:rPr>
                <a:t>Attractor landscape including the associated attractors for the 2 conditions of interest: Cancerous (Ca) and Normal (Norm)</a:t>
              </a:r>
              <a:endParaRPr lang="en-US" sz="1800" dirty="0">
                <a:latin typeface="Garamond"/>
                <a:cs typeface="Garamond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53578E-B7E9-944D-B5B6-38CE2CE7AC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26337" y="12391396"/>
              <a:ext cx="7414732" cy="4531057"/>
              <a:chOff x="21891008" y="17032406"/>
              <a:chExt cx="7414732" cy="453105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83552AC-2DB4-E04C-BA64-7C01CB1B400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001228" y="17264156"/>
                <a:ext cx="7304512" cy="4184260"/>
                <a:chOff x="3066787" y="1906012"/>
                <a:chExt cx="8158824" cy="4673636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61CB9D12-570A-2641-9405-DA2288CB1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1164" y="2112628"/>
                  <a:ext cx="4681377" cy="4133269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9BC589E5-4183-A448-BA0D-D61BEE614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47173" y="4272015"/>
                  <a:ext cx="1397633" cy="1414477"/>
                </a:xfrm>
                <a:prstGeom prst="rect">
                  <a:avLst/>
                </a:prstGeom>
                <a:ln w="76200" cap="sq" cmpd="thickThin">
                  <a:solidFill>
                    <a:srgbClr val="FF1493"/>
                  </a:solidFill>
                  <a:prstDash val="solid"/>
                  <a:miter lim="800000"/>
                </a:ln>
                <a:effectLst>
                  <a:innerShdw blurRad="76200">
                    <a:srgbClr val="000000"/>
                  </a:innerShdw>
                </a:effectLst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85DFD7EF-5300-754D-A57A-F84DE1724E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44608" y="1906012"/>
                  <a:ext cx="1402764" cy="1419669"/>
                </a:xfrm>
                <a:prstGeom prst="rect">
                  <a:avLst/>
                </a:prstGeom>
                <a:ln w="76200" cap="sq" cmpd="thickThin">
                  <a:solidFill>
                    <a:srgbClr val="483D8B"/>
                  </a:solidFill>
                  <a:prstDash val="solid"/>
                  <a:miter lim="800000"/>
                </a:ln>
                <a:effectLst>
                  <a:innerShdw blurRad="76200">
                    <a:srgbClr val="000000"/>
                  </a:innerShdw>
                </a:effectLst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50966D7C-A1E3-B84B-83E7-94A111765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791" y="1906383"/>
                  <a:ext cx="1402764" cy="1419669"/>
                </a:xfrm>
                <a:prstGeom prst="rect">
                  <a:avLst/>
                </a:prstGeom>
                <a:ln w="76200" cap="sq" cmpd="thickThin">
                  <a:solidFill>
                    <a:srgbClr val="66CDAA"/>
                  </a:solidFill>
                  <a:prstDash val="solid"/>
                  <a:miter lim="800000"/>
                </a:ln>
                <a:effectLst>
                  <a:innerShdw blurRad="76200">
                    <a:srgbClr val="000000"/>
                  </a:innerShdw>
                </a:effectLst>
              </p:spPr>
            </p:pic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AD8B0BD5-047D-4F49-90F3-3390B3EAE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11124" y="1906012"/>
                  <a:ext cx="1028252" cy="5446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3461285-94A5-984B-8DF2-B8A13D8C4A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11123" y="2522888"/>
                  <a:ext cx="1028254" cy="7582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30052CCF-D56D-DE4F-8769-E220B183A9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5547" y="2522888"/>
                  <a:ext cx="627712" cy="8761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9B3EE1BE-B78A-5A41-BD15-442B9BD8C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855186" y="4996809"/>
                  <a:ext cx="603173" cy="76820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04F3F04-F411-BC46-808D-68BBEBCFB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55186" y="4220584"/>
                  <a:ext cx="603173" cy="60499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6702D20A-009F-034B-8C88-2A72E8CE0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4328" y="1906012"/>
                  <a:ext cx="568931" cy="4663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967F9BC-369A-EF46-B07A-23327B3AE177}"/>
                    </a:ext>
                  </a:extLst>
                </p:cNvPr>
                <p:cNvSpPr txBox="1"/>
                <p:nvPr/>
              </p:nvSpPr>
              <p:spPr>
                <a:xfrm>
                  <a:off x="9340688" y="3365849"/>
                  <a:ext cx="1810604" cy="721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Network nodes in basal state as normal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76D6721-7846-CE49-B3EC-BC051822A611}"/>
                    </a:ext>
                  </a:extLst>
                </p:cNvPr>
                <p:cNvSpPr/>
                <p:nvPr/>
              </p:nvSpPr>
              <p:spPr>
                <a:xfrm>
                  <a:off x="7413180" y="2950248"/>
                  <a:ext cx="72167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Norm</a:t>
                  </a:r>
                  <a:r>
                    <a:rPr 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B9B762-065B-4444-81ED-68CAFDD36369}"/>
                    </a:ext>
                  </a:extLst>
                </p:cNvPr>
                <p:cNvSpPr/>
                <p:nvPr/>
              </p:nvSpPr>
              <p:spPr>
                <a:xfrm>
                  <a:off x="9266369" y="5857725"/>
                  <a:ext cx="1959242" cy="7219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Network nodes in basal state as cancerous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2F45DAA-6E4F-DC49-895B-0B99F9DE8B33}"/>
                    </a:ext>
                  </a:extLst>
                </p:cNvPr>
                <p:cNvSpPr/>
                <p:nvPr/>
              </p:nvSpPr>
              <p:spPr>
                <a:xfrm>
                  <a:off x="3066787" y="3399081"/>
                  <a:ext cx="1538760" cy="7219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Network nodes in arbitrary basal state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FAB9C1F-3799-824F-8C4A-74CEFFC9E8ED}"/>
                    </a:ext>
                  </a:extLst>
                </p:cNvPr>
                <p:cNvSpPr/>
                <p:nvPr/>
              </p:nvSpPr>
              <p:spPr>
                <a:xfrm>
                  <a:off x="5073959" y="3224136"/>
                  <a:ext cx="72968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Other</a:t>
                  </a:r>
                  <a:r>
                    <a:rPr 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8365EC5-CDBC-C049-A165-3686F7841FA2}"/>
                    </a:ext>
                  </a:extLst>
                </p:cNvPr>
                <p:cNvSpPr/>
                <p:nvPr/>
              </p:nvSpPr>
              <p:spPr>
                <a:xfrm>
                  <a:off x="6845756" y="4847456"/>
                  <a:ext cx="48122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</a:t>
                  </a:r>
                  <a:r>
                    <a:rPr 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" name="Frame 5">
                <a:extLst>
                  <a:ext uri="{FF2B5EF4-FFF2-40B4-BE49-F238E27FC236}">
                    <a16:creationId xmlns:a16="http://schemas.microsoft.com/office/drawing/2014/main" id="{17CBFF61-8166-814C-AB8C-062CBB87A54E}"/>
                  </a:ext>
                </a:extLst>
              </p:cNvPr>
              <p:cNvSpPr/>
              <p:nvPr/>
            </p:nvSpPr>
            <p:spPr>
              <a:xfrm>
                <a:off x="21891008" y="17032406"/>
                <a:ext cx="7414731" cy="4531057"/>
              </a:xfrm>
              <a:prstGeom prst="frame">
                <a:avLst>
                  <a:gd name="adj1" fmla="val 45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02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9">
            <a:extLst>
              <a:ext uri="{FF2B5EF4-FFF2-40B4-BE49-F238E27FC236}">
                <a16:creationId xmlns:a16="http://schemas.microsoft.com/office/drawing/2014/main" id="{CA1B0090-7DB6-3245-A819-D18B49F3E989}"/>
              </a:ext>
            </a:extLst>
          </p:cNvPr>
          <p:cNvSpPr txBox="1"/>
          <p:nvPr/>
        </p:nvSpPr>
        <p:spPr>
          <a:xfrm>
            <a:off x="642441" y="24547391"/>
            <a:ext cx="10068186" cy="848323"/>
          </a:xfrm>
          <a:prstGeom prst="rect">
            <a:avLst/>
          </a:prstGeom>
        </p:spPr>
        <p:txBody>
          <a:bodyPr vert="horz" wrap="square" lIns="0" tIns="25874" rIns="0" bIns="0" rtlCol="0">
            <a:spAutoFit/>
          </a:bodyPr>
          <a:lstStyle/>
          <a:p>
            <a:r>
              <a:rPr lang="en-US" sz="1800" b="1" dirty="0">
                <a:latin typeface="Arial"/>
                <a:cs typeface="Arial"/>
              </a:rPr>
              <a:t>Figure 1. Waddington’s Epigenetic Landscape and Optimal Control on State Space Portrait</a:t>
            </a:r>
          </a:p>
        </p:txBody>
      </p:sp>
      <p:sp>
        <p:nvSpPr>
          <p:cNvPr id="3" name="object 59">
            <a:extLst>
              <a:ext uri="{FF2B5EF4-FFF2-40B4-BE49-F238E27FC236}">
                <a16:creationId xmlns:a16="http://schemas.microsoft.com/office/drawing/2014/main" id="{0519039C-9365-5A43-8358-8BDA091FCA7B}"/>
              </a:ext>
            </a:extLst>
          </p:cNvPr>
          <p:cNvSpPr txBox="1"/>
          <p:nvPr/>
        </p:nvSpPr>
        <p:spPr>
          <a:xfrm>
            <a:off x="794841" y="24699791"/>
            <a:ext cx="10068186" cy="848323"/>
          </a:xfrm>
          <a:prstGeom prst="rect">
            <a:avLst/>
          </a:prstGeom>
        </p:spPr>
        <p:txBody>
          <a:bodyPr vert="horz" wrap="square" lIns="0" tIns="25874" rIns="0" bIns="0" rtlCol="0">
            <a:spAutoFit/>
          </a:bodyPr>
          <a:lstStyle/>
          <a:p>
            <a:r>
              <a:rPr lang="en-US" sz="1800" b="1" dirty="0">
                <a:latin typeface="Arial"/>
                <a:cs typeface="Arial"/>
              </a:rPr>
              <a:t>Figure 1. Waddington’s Epigenetic Landscape and Optimal Control on State Space Portrait</a:t>
            </a:r>
          </a:p>
        </p:txBody>
      </p:sp>
      <p:pic>
        <p:nvPicPr>
          <p:cNvPr id="4" name="triple-negative-breast-cancer-infographic.jpg" descr="triple-negative-breast-cancer-infographic.jpg">
            <a:extLst>
              <a:ext uri="{FF2B5EF4-FFF2-40B4-BE49-F238E27FC236}">
                <a16:creationId xmlns:a16="http://schemas.microsoft.com/office/drawing/2014/main" id="{71F2F592-0EEA-5D46-8533-33A881BA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3927" y="336268"/>
            <a:ext cx="3542474" cy="59540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25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7D1DD0-73D3-544C-962A-9B3220F215C6}"/>
              </a:ext>
            </a:extLst>
          </p:cNvPr>
          <p:cNvSpPr/>
          <p:nvPr/>
        </p:nvSpPr>
        <p:spPr>
          <a:xfrm>
            <a:off x="-12639" y="591442"/>
            <a:ext cx="8961120" cy="45693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DD1F6"/>
              </a:gs>
              <a:gs pos="100000">
                <a:srgbClr val="FDD1F6"/>
              </a:gs>
              <a:gs pos="100000">
                <a:srgbClr val="FDD1F6">
                  <a:alpha val="0"/>
                </a:srgbClr>
              </a:gs>
            </a:gsLst>
            <a:lin ang="16200000" scaled="1"/>
            <a:tileRect/>
          </a:gradFill>
          <a:ln>
            <a:solidFill>
              <a:srgbClr val="FDD1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DB1E-1554-FE40-94AF-4352236D4C6B}"/>
              </a:ext>
            </a:extLst>
          </p:cNvPr>
          <p:cNvSpPr txBox="1"/>
          <p:nvPr/>
        </p:nvSpPr>
        <p:spPr>
          <a:xfrm>
            <a:off x="1710461" y="687039"/>
            <a:ext cx="551492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ysClr val="windowText" lastClr="000000"/>
                </a:solidFill>
                <a:latin typeface="+mj-lt"/>
              </a:rPr>
              <a:t>Triple Negative Breast Cancer (TNBC)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+mj-lt"/>
              </a:rPr>
              <a:t>An Aggressive Subtype of Breast Cancer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A9541E-C793-CB4E-BF43-23AE1DB9F04C}"/>
              </a:ext>
            </a:extLst>
          </p:cNvPr>
          <p:cNvGrpSpPr/>
          <p:nvPr/>
        </p:nvGrpSpPr>
        <p:grpSpPr>
          <a:xfrm>
            <a:off x="746472" y="2474279"/>
            <a:ext cx="2426400" cy="2509921"/>
            <a:chOff x="458620" y="2650897"/>
            <a:chExt cx="2426400" cy="25099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842FB85-DD8A-E24A-9533-468036242340}"/>
                </a:ext>
              </a:extLst>
            </p:cNvPr>
            <p:cNvGrpSpPr/>
            <p:nvPr/>
          </p:nvGrpSpPr>
          <p:grpSpPr>
            <a:xfrm>
              <a:off x="458620" y="2650897"/>
              <a:ext cx="2426400" cy="2429854"/>
              <a:chOff x="458620" y="2650897"/>
              <a:chExt cx="2426400" cy="242985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AE215D8-6409-5147-B23D-2F5DD59D7B89}"/>
                  </a:ext>
                </a:extLst>
              </p:cNvPr>
              <p:cNvGrpSpPr/>
              <p:nvPr/>
            </p:nvGrpSpPr>
            <p:grpSpPr>
              <a:xfrm>
                <a:off x="544628" y="3102506"/>
                <a:ext cx="2254384" cy="1978245"/>
                <a:chOff x="352805" y="3102506"/>
                <a:chExt cx="2254384" cy="1978245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FBDCE68-634F-8446-BF6B-052D23A90A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805" y="3112717"/>
                  <a:ext cx="1004859" cy="1005840"/>
                </a:xfrm>
                <a:prstGeom prst="ellipse">
                  <a:avLst/>
                </a:prstGeom>
                <a:gradFill>
                  <a:gsLst>
                    <a:gs pos="0">
                      <a:srgbClr val="FF1493"/>
                    </a:gs>
                    <a:gs pos="100000">
                      <a:srgbClr val="FDD1F6"/>
                    </a:gs>
                  </a:gsLst>
                </a:gradFill>
                <a:ln>
                  <a:solidFill>
                    <a:srgbClr val="FDD1F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ER</a:t>
                  </a:r>
                </a:p>
                <a:p>
                  <a:pPr algn="ctr"/>
                  <a:r>
                    <a:rPr lang="en-US" sz="700" dirty="0"/>
                    <a:t>estrogen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A5EAFA8-4AE1-9945-92C9-9419BAA117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2330" y="3102506"/>
                  <a:ext cx="1004859" cy="1005840"/>
                </a:xfrm>
                <a:prstGeom prst="ellipse">
                  <a:avLst/>
                </a:prstGeom>
                <a:gradFill>
                  <a:gsLst>
                    <a:gs pos="0">
                      <a:srgbClr val="FF1493"/>
                    </a:gs>
                    <a:gs pos="100000">
                      <a:srgbClr val="FDD1F6"/>
                    </a:gs>
                  </a:gsLst>
                </a:gradFill>
                <a:ln>
                  <a:solidFill>
                    <a:srgbClr val="FDD1F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PR</a:t>
                  </a:r>
                  <a:br>
                    <a:rPr lang="en-US" dirty="0"/>
                  </a:br>
                  <a:r>
                    <a:rPr lang="en-US" sz="700" dirty="0"/>
                    <a:t>progesterone</a:t>
                  </a: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6DC116-ED8C-494B-AFA4-0917A7F37C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5843" y="4074911"/>
                  <a:ext cx="1004859" cy="1005840"/>
                </a:xfrm>
                <a:prstGeom prst="ellipse">
                  <a:avLst/>
                </a:prstGeom>
                <a:gradFill>
                  <a:gsLst>
                    <a:gs pos="0">
                      <a:srgbClr val="FF1493"/>
                    </a:gs>
                    <a:gs pos="100000">
                      <a:srgbClr val="FDD1F6"/>
                    </a:gs>
                  </a:gsLst>
                </a:gradFill>
                <a:ln>
                  <a:solidFill>
                    <a:srgbClr val="FDD1F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HER2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38893F-BC67-804D-8A93-A56BF2F9B260}"/>
                  </a:ext>
                </a:extLst>
              </p:cNvPr>
              <p:cNvSpPr txBox="1"/>
              <p:nvPr/>
            </p:nvSpPr>
            <p:spPr>
              <a:xfrm>
                <a:off x="458620" y="2650897"/>
                <a:ext cx="2426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Lacks these receptors so targeted therapies aren’t effective</a:t>
                </a:r>
              </a:p>
            </p:txBody>
          </p:sp>
        </p:grp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68FD2AC2-0921-BF46-ADF8-4C364CEF8A8D}"/>
                </a:ext>
              </a:extLst>
            </p:cNvPr>
            <p:cNvSpPr/>
            <p:nvPr/>
          </p:nvSpPr>
          <p:spPr>
            <a:xfrm>
              <a:off x="458620" y="2650897"/>
              <a:ext cx="2426400" cy="2509921"/>
            </a:xfrm>
            <a:prstGeom prst="frame">
              <a:avLst>
                <a:gd name="adj1" fmla="val 172"/>
              </a:avLst>
            </a:prstGeom>
            <a:solidFill>
              <a:srgbClr val="FF1493"/>
            </a:solidFill>
            <a:ln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Frame 16">
            <a:extLst>
              <a:ext uri="{FF2B5EF4-FFF2-40B4-BE49-F238E27FC236}">
                <a16:creationId xmlns:a16="http://schemas.microsoft.com/office/drawing/2014/main" id="{8D9727F7-37F3-AC42-9A19-C4C39D4321C7}"/>
              </a:ext>
            </a:extLst>
          </p:cNvPr>
          <p:cNvSpPr/>
          <p:nvPr/>
        </p:nvSpPr>
        <p:spPr>
          <a:xfrm>
            <a:off x="4310742" y="1620415"/>
            <a:ext cx="4049485" cy="3283718"/>
          </a:xfrm>
          <a:prstGeom prst="frame">
            <a:avLst>
              <a:gd name="adj1" fmla="val 397"/>
            </a:avLst>
          </a:prstGeom>
          <a:solidFill>
            <a:srgbClr val="FF1493"/>
          </a:solidFill>
          <a:ln>
            <a:solidFill>
              <a:srgbClr val="FF149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7EE8C-4D86-C54B-A91B-3C26AAD89B1D}"/>
              </a:ext>
            </a:extLst>
          </p:cNvPr>
          <p:cNvSpPr txBox="1"/>
          <p:nvPr/>
        </p:nvSpPr>
        <p:spPr>
          <a:xfrm>
            <a:off x="4975410" y="1695455"/>
            <a:ext cx="27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Claudin-Low TNBC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904399-458C-3C4D-A99E-C410A6BE9E39}"/>
              </a:ext>
            </a:extLst>
          </p:cNvPr>
          <p:cNvSpPr txBox="1"/>
          <p:nvPr/>
        </p:nvSpPr>
        <p:spPr>
          <a:xfrm>
            <a:off x="4426003" y="2192201"/>
            <a:ext cx="1652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 subtype of TNBC accounting for 7-14% of all invasive breast cancers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230ED-6032-E544-BF9E-082454AEF843}"/>
              </a:ext>
            </a:extLst>
          </p:cNvPr>
          <p:cNvSpPr txBox="1"/>
          <p:nvPr/>
        </p:nvSpPr>
        <p:spPr>
          <a:xfrm>
            <a:off x="1000889" y="1377383"/>
            <a:ext cx="189411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20% </a:t>
            </a:r>
          </a:p>
          <a:p>
            <a:pPr algn="ctr"/>
            <a:r>
              <a:rPr lang="en-US" sz="1100" dirty="0"/>
              <a:t>of Breast Cancers are TNBC</a:t>
            </a:r>
          </a:p>
        </p:txBody>
      </p:sp>
    </p:spTree>
    <p:extLst>
      <p:ext uri="{BB962C8B-B14F-4D97-AF65-F5344CB8AC3E}">
        <p14:creationId xmlns:p14="http://schemas.microsoft.com/office/powerpoint/2010/main" val="1987007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463</Words>
  <Application>Microsoft Macintosh PowerPoint</Application>
  <PresentationFormat>On-screen Show (4:3)</PresentationFormat>
  <Paragraphs>122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UConn Health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Paola Vera-Licona</dc:creator>
  <cp:lastModifiedBy>Microsoft Office User</cp:lastModifiedBy>
  <cp:revision>40</cp:revision>
  <dcterms:created xsi:type="dcterms:W3CDTF">2019-10-24T16:47:13Z</dcterms:created>
  <dcterms:modified xsi:type="dcterms:W3CDTF">2020-01-04T22:43:02Z</dcterms:modified>
</cp:coreProperties>
</file>